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4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715000" cx="9144000"/>
  <p:notesSz cx="6858000" cy="9144000"/>
  <p:embeddedFontLst>
    <p:embeddedFont>
      <p:font typeface="Cambria Math"/>
      <p:regular r:id="rId5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4867C94-ED72-482D-90EB-B3E5E6752B99}">
  <a:tblStyle styleId="{F4867C94-ED72-482D-90EB-B3E5E6752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80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CambriaMath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BR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www.scratchapixel.com/lessons/3d-basic-rendering/introduction-polygon-mesh" TargetMode="Externa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forums.autodesk.com/t5/3ds-max-modeling/combine-two-model-textures-in-one-and-export-as-jpg/td-p/6952403" TargetMode="Externa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pixabay.com/images/search/texture/" TargetMode="Externa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9" name="Google Shape;139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8" name="Google Shape;148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" name="Google Shape;149;p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0a0f75e28_0_1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gf0a0f75e28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f0a0f75e28_0_1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4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9" name="Google Shape;179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4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Google Shape;190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1" name="Google Shape;191;p4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0a0f75e28_0_19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0a0f75e28_0_1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9" name="Google Shape;199;gf0a0f75e28_0_19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Truque: </a:t>
            </a:r>
            <a:endParaRPr/>
          </a:p>
        </p:txBody>
      </p:sp>
      <p:sp>
        <p:nvSpPr>
          <p:cNvPr id="218" name="Google Shape;218;p4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p5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/>
          <p:nvPr>
            <p:ph idx="2" type="sldImg"/>
          </p:nvPr>
        </p:nvSpPr>
        <p:spPr>
          <a:xfrm>
            <a:off x="6861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5" name="Google Shape;235;p5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f0a0f75e28_0_4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f0a0f75e28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gf0a0f75e28_0_4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0a0f75e28_0_2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0a0f75e28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gf0a0f75e28_0_23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f0a0f75e2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f0a0f75e28_0_9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f0a0f75e28_0_2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5" name="Google Shape;275;gf0a0f75e28_0_22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0a0f75e28_0_11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0a0f75e28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f0a0f75e28_0_11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0f75e28_0_2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a0f75e28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f0a0f75e28_0_2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a0f75e28_0_30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a0f75e28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gf0a0f75e28_0_30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0f75e28_0_34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0f75e28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Interpolação Baricêntrica 2D</a:t>
            </a:r>
            <a:endParaRPr/>
          </a:p>
        </p:txBody>
      </p:sp>
      <p:sp>
        <p:nvSpPr>
          <p:cNvPr id="342" name="Google Shape;342;gf0a0f75e28_0_34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3" name="Google Shape;35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4" name="Google Shape;354;p52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3" name="Google Shape;363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3" name="Google Shape;373;p55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b2c660aa_0_8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b2c660a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gedb2c660aa_0_8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56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57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b2c660aa_0_1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b2c660aa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2"/>
              </a:rPr>
              <a:t>https://www.scratchapixel.com/lessons/3d-basic-rendering/introduction-polygon-mesh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gedb2c660aa_0_14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163d248b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163d24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2"/>
              </a:rPr>
              <a:t>https://forums.autodesk.com/t5/3ds-max-modeling/combine-two-model-textures-in-one-and-export-as-jpg/td-p/6952403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gf1163d248b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2"/>
              </a:rPr>
              <a:t>https://pixabay.com/images/search/texture/</a:t>
            </a:r>
            <a:r>
              <a:rPr lang="en-BR"/>
              <a:t> </a:t>
            </a:r>
            <a:endParaRPr/>
          </a:p>
        </p:txBody>
      </p:sp>
      <p:sp>
        <p:nvSpPr>
          <p:cNvPr id="443" name="Google Shape;443;p6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62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1" name="Google Shape;471;p6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0a0f75e2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gf0a0f75e28_0_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1" name="Google Shape;481;p6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163d248b_0_21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163d248b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https://www.ngemu.com/threads/pcsxr-pgxp.186369/</a:t>
            </a:r>
            <a:endParaRPr/>
          </a:p>
        </p:txBody>
      </p:sp>
      <p:sp>
        <p:nvSpPr>
          <p:cNvPr id="490" name="Google Shape;490;gf1163d248b_0_2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122835259ba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122835259b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9" name="Google Shape;499;g122835259ba_0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7" name="Google Shape;507;gedb2c660aa_0_124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edb2c660a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9" name="Google Shape;519;gedb2c660aa_0_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b2c660a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9" name="Google Shape;529;gedb2c660aa_0_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edb2c660aa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gedb2c660aa_0_1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edb2c660aa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9" name="Google Shape;549;gedb2c660aa_0_2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edb2c660aa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gedb2c660aa_0_35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edb2c660a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7" name="Google Shape;567;gedb2c660aa_0_4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37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9788ee6dc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9" name="Google Shape;579;ge9788ee6dc_0_8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a0f75e28_0_73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a0f75e2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gf0a0f75e28_0_73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38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39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40:notes"/>
          <p:cNvSpPr/>
          <p:nvPr>
            <p:ph idx="2" type="sldImg"/>
          </p:nvPr>
        </p:nvSpPr>
        <p:spPr>
          <a:xfrm>
            <a:off x="685800" y="685800"/>
            <a:ext cx="54864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e conteúdo">
  <p:cSld name="Título e conteúd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/>
          <p:nvPr>
            <p:ph idx="10" type="dt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b="0" i="0" sz="1800" u="none" cap="none" strike="noStrik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b="1" i="0" sz="3000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b="0" i="0" sz="16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3" type="body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ctr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b="0" i="0" sz="1167" u="none" cap="none" strike="noStrik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23850" lvl="1" marL="9144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23850" lvl="2" marL="13716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23850" lvl="3" marL="18288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23850" lvl="4" marL="22860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le and Content">
  <p:cSld name="1_Title and Content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55600" lvl="1" marL="914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 and Content">
  <p:cSld name="2_Title and Content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833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/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b="0" i="0" sz="4500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marR="0" rtl="0" algn="ctr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lvl="2" marR="0" rtl="0" algn="ctr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lvl="3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lvl="4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lvl="5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b="0" i="0" sz="2667" u="none" cap="none" strike="noStrik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4" name="Google Shape;34;p6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23850" lvl="0" marL="457200" marR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-334454" lvl="1" marL="914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-355600" lvl="2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-334454" lvl="3" marL="1828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-334454" lvl="4" marL="22860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b="0" i="0" sz="1667" u="none" cap="none" strike="noStrik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-334454" lvl="5" marL="27432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34454" lvl="6" marL="32004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34454" lvl="7" marL="36576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34454" lvl="8" marL="4114800" marR="0" rtl="0" algn="l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b="0" i="0" sz="1667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1" type="body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2" type="sldNum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ndo_ppt1_ok.jpg" id="10" name="Google Shape;10;p1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4.png"/><Relationship Id="rId4" Type="http://schemas.openxmlformats.org/officeDocument/2006/relationships/image" Target="../media/image1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5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7.png"/><Relationship Id="rId4" Type="http://schemas.openxmlformats.org/officeDocument/2006/relationships/image" Target="../media/image2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kahoot.it/" TargetMode="External"/><Relationship Id="rId4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scratchapixel.com/lessons/3d-basic-rendering/ray-tracing-rendering-a-triangle/barycentric-coordinates" TargetMode="External"/><Relationship Id="rId4" Type="http://schemas.openxmlformats.org/officeDocument/2006/relationships/hyperlink" Target="https://www.scratchapixel.com/lessons/3d-basic-rendering/rasterization-practical-implementation/perspective-correct-interpolation-vertex-attributes" TargetMode="External"/><Relationship Id="rId5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1.png"/><Relationship Id="rId4" Type="http://schemas.openxmlformats.org/officeDocument/2006/relationships/image" Target="../media/image32.png"/><Relationship Id="rId5" Type="http://schemas.openxmlformats.org/officeDocument/2006/relationships/hyperlink" Target="https://www.scratchapixel.com/lessons/3d-basic-rendering/rasterization-practical-implementation/perspective-correct-interpolation-vertex-attributes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5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60.gif"/><Relationship Id="rId4" Type="http://schemas.openxmlformats.org/officeDocument/2006/relationships/hyperlink" Target="https://www.wikiwand.com/en/Texture_mapping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Relationship Id="rId4" Type="http://schemas.openxmlformats.org/officeDocument/2006/relationships/image" Target="../media/image34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9.png"/><Relationship Id="rId4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64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63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Relationship Id="rId3" Type="http://schemas.openxmlformats.org/officeDocument/2006/relationships/hyperlink" Target="https://twitter.com/PikumaLondon/status/1518937063663587328?s=20&amp;t=JCKdfbWqnV5fL4-OvYFYFw" TargetMode="External"/><Relationship Id="rId4" Type="http://schemas.openxmlformats.org/officeDocument/2006/relationships/hyperlink" Target="https://www.david-colson.com/2021/11/30/ps1-style-renderer.html" TargetMode="Externa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0.png"/><Relationship Id="rId4" Type="http://schemas.openxmlformats.org/officeDocument/2006/relationships/image" Target="../media/image5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7.jpg"/><Relationship Id="rId4" Type="http://schemas.openxmlformats.org/officeDocument/2006/relationships/image" Target="../media/image46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7.png"/><Relationship Id="rId4" Type="http://schemas.openxmlformats.org/officeDocument/2006/relationships/image" Target="../media/image62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8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6.png"/><Relationship Id="rId4" Type="http://schemas.openxmlformats.org/officeDocument/2006/relationships/image" Target="../media/image48.png"/><Relationship Id="rId5" Type="http://schemas.openxmlformats.org/officeDocument/2006/relationships/image" Target="../media/image52.png"/><Relationship Id="rId6" Type="http://schemas.openxmlformats.org/officeDocument/2006/relationships/image" Target="../media/image5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0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/>
          <p:nvPr>
            <p:ph idx="1" type="body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/>
              <a:t>Aula 10: Interpolação em Triângulos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35" name="Google Shape;135;p1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72156" y="1367935"/>
            <a:ext cx="7277956" cy="37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Interpolação Linear Pelo Triângulo</a:t>
            </a:r>
            <a:endParaRPr/>
          </a:p>
        </p:txBody>
      </p:sp>
      <p:sp>
        <p:nvSpPr>
          <p:cNvPr id="143" name="Google Shape;143;p1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40177" y="1333606"/>
            <a:ext cx="7108276" cy="38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872898" y="3385530"/>
            <a:ext cx="2771482" cy="16312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baseline="-25000"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baseline="-25000"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baseline="-25000"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podem ser posições, coordenadas de textura, cores, vetores normais, atributos de materiais ...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52" name="Google Shape;152;p19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53" name="Google Shape;153;p19"/>
          <p:cNvSpPr/>
          <p:nvPr/>
        </p:nvSpPr>
        <p:spPr>
          <a:xfrm>
            <a:off x="5872897" y="3385530"/>
            <a:ext cx="30260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similares para as outras coordenadas</a:t>
            </a:r>
            <a:endParaRPr/>
          </a:p>
        </p:txBody>
      </p:sp>
      <p:sp>
        <p:nvSpPr>
          <p:cNvPr id="154" name="Google Shape;154;p19"/>
          <p:cNvSpPr txBox="1"/>
          <p:nvPr>
            <p:ph idx="1" type="body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Ponto de vista geométrico – distâncias proporcionais</a:t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328" y="1366887"/>
            <a:ext cx="4063244" cy="37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Lembrando: </a:t>
            </a:r>
            <a:r>
              <a:rPr lang="en-BR"/>
              <a:t>Equação da Reta</a:t>
            </a:r>
            <a:endParaRPr/>
          </a:p>
        </p:txBody>
      </p:sp>
      <p:sp>
        <p:nvSpPr>
          <p:cNvPr id="162" name="Google Shape;162;p2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i="1" lang="en-BR" sz="2300">
                <a:solidFill>
                  <a:schemeClr val="dk1"/>
                </a:solidFill>
              </a:rPr>
              <a:t>p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i="1" lang="en-BR" sz="2300">
                <a:solidFill>
                  <a:schemeClr val="dk1"/>
                </a:solidFill>
              </a:rPr>
              <a:t>n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i="1" lang="en-BR" sz="2300">
                <a:solidFill>
                  <a:schemeClr val="dk1"/>
                </a:solidFill>
              </a:rPr>
              <a:t>x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i="1" lang="en-BR" sz="2300">
                <a:solidFill>
                  <a:schemeClr val="dk1"/>
                </a:solidFill>
              </a:rPr>
              <a:t>x</a:t>
            </a:r>
            <a:r>
              <a:rPr baseline="-25000"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i="1" lang="en-BR" sz="2300">
                <a:solidFill>
                  <a:schemeClr val="dk1"/>
                </a:solidFill>
              </a:rPr>
              <a:t>y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i="1" lang="en-BR" sz="2300">
                <a:solidFill>
                  <a:schemeClr val="dk1"/>
                </a:solidFill>
              </a:rPr>
              <a:t>y</a:t>
            </a:r>
            <a:r>
              <a:rPr baseline="-25000"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i="1" lang="en-BR" sz="2300">
                <a:solidFill>
                  <a:schemeClr val="dk1"/>
                </a:solidFill>
              </a:rPr>
              <a:t>•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i="1" lang="en-BR" sz="2300">
                <a:solidFill>
                  <a:schemeClr val="dk1"/>
                </a:solidFill>
              </a:rPr>
              <a:t>y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y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 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i="1" lang="en-BR" sz="2300">
                <a:solidFill>
                  <a:schemeClr val="dk1"/>
                </a:solidFill>
              </a:rPr>
              <a:t>–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i="1" lang="en-BR" sz="2300">
                <a:solidFill>
                  <a:schemeClr val="dk1"/>
                </a:solidFill>
              </a:rPr>
              <a:t>x</a:t>
            </a:r>
            <a:r>
              <a:rPr baseline="-25000"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i="1" lang="en-BR" sz="2300">
                <a:solidFill>
                  <a:schemeClr val="dk1"/>
                </a:solidFill>
              </a:rPr>
              <a:t>x</a:t>
            </a:r>
            <a:r>
              <a:rPr baseline="-25000"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BR" sz="2300">
                <a:solidFill>
                  <a:schemeClr val="dk1"/>
                </a:solidFill>
              </a:rPr>
              <a:t>                      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i="1" lang="en-BR" sz="2300">
                <a:solidFill>
                  <a:schemeClr val="dk1"/>
                </a:solidFill>
              </a:rPr>
              <a:t>(x – x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)(y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y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</a:t>
            </a:r>
            <a:r>
              <a:rPr lang="en-BR">
                <a:solidFill>
                  <a:schemeClr val="dk1"/>
                </a:solidFill>
              </a:rPr>
              <a:t> </a:t>
            </a:r>
            <a:r>
              <a:rPr i="1" lang="en-BR" sz="2300">
                <a:solidFill>
                  <a:schemeClr val="dk1"/>
                </a:solidFill>
              </a:rPr>
              <a:t>– (y – y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)(x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x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BR" sz="2300">
                <a:solidFill>
                  <a:schemeClr val="dk1"/>
                </a:solidFill>
              </a:rPr>
              <a:t>                      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i="1" lang="en-BR" sz="2300">
                <a:solidFill>
                  <a:schemeClr val="dk1"/>
                </a:solidFill>
              </a:rPr>
              <a:t>(y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y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)x – (x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x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)y + y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(x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x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 – x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(y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y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Calculando as Coordenadas Baricêntricas</a:t>
            </a:r>
            <a:endParaRPr/>
          </a:p>
        </p:txBody>
      </p:sp>
      <p:sp>
        <p:nvSpPr>
          <p:cNvPr id="172" name="Google Shape;172;p21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i="1" lang="en-BR" sz="230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baseline="-25000" i="1" lang="en-BR" sz="2300">
                <a:latin typeface="Arial"/>
                <a:ea typeface="Arial"/>
                <a:cs typeface="Arial"/>
                <a:sym typeface="Arial"/>
              </a:rPr>
              <a:t>PQ</a:t>
            </a:r>
            <a:r>
              <a:rPr i="1" lang="en-BR" sz="2300">
                <a:latin typeface="Arial"/>
                <a:ea typeface="Arial"/>
                <a:cs typeface="Arial"/>
                <a:sym typeface="Arial"/>
              </a:rPr>
              <a:t>(x, y)</a:t>
            </a:r>
            <a:r>
              <a:rPr lang="en-BR"/>
              <a:t> é a distância do ponto (x,y) até a linha PQ.</a:t>
            </a:r>
            <a:endParaRPr/>
          </a:p>
        </p:txBody>
      </p:sp>
      <p:sp>
        <p:nvSpPr>
          <p:cNvPr id="173" name="Google Shape;173;p2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b="0" l="0" r="0" t="26242"/>
          <a:stretch/>
        </p:blipFill>
        <p:spPr>
          <a:xfrm>
            <a:off x="564163" y="2329750"/>
            <a:ext cx="8306274" cy="2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390538" y="14905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baseline="-25000"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r>
              <a:rPr i="1" lang="en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y) </a:t>
            </a:r>
            <a:r>
              <a:rPr i="1" lang="en-BR" sz="2300">
                <a:solidFill>
                  <a:schemeClr val="dk1"/>
                </a:solidFill>
              </a:rPr>
              <a:t>= (y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y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)x – (x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x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)y + y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(x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x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 – x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(y</a:t>
            </a:r>
            <a:r>
              <a:rPr baseline="-25000" i="1" lang="en-BR" sz="2300">
                <a:solidFill>
                  <a:schemeClr val="dk1"/>
                </a:solidFill>
              </a:rPr>
              <a:t>1</a:t>
            </a:r>
            <a:r>
              <a:rPr i="1" lang="en-BR" sz="2300">
                <a:solidFill>
                  <a:schemeClr val="dk1"/>
                </a:solidFill>
              </a:rPr>
              <a:t> – y</a:t>
            </a:r>
            <a:r>
              <a:rPr baseline="-25000" i="1" lang="en-BR" sz="2300">
                <a:solidFill>
                  <a:schemeClr val="dk1"/>
                </a:solidFill>
              </a:rPr>
              <a:t>0</a:t>
            </a:r>
            <a:r>
              <a:rPr i="1" lang="en-BR" sz="2300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17550" y="5003175"/>
            <a:ext cx="7908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rgbClr val="C00026"/>
                </a:solidFill>
              </a:rPr>
              <a:t>Obs: </a:t>
            </a:r>
            <a:r>
              <a:rPr lang="en-BR" sz="1500">
                <a:solidFill>
                  <a:srgbClr val="C00026"/>
                </a:solidFill>
              </a:rPr>
              <a:t>Cuidado com os sinais, lembre-se de que nas coordenadas da tela o Y aponta para baixo então os valores dentro do triângulo são positivos.</a:t>
            </a:r>
            <a:endParaRPr sz="170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83" name="Google Shape;183;p2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5872897" y="3385530"/>
            <a:ext cx="3026005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similares para as outras coordenadas</a:t>
            </a:r>
            <a:endParaRPr/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Ponto de vista geométrico – distâncias proporcionais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4328" y="1366887"/>
            <a:ext cx="4063244" cy="37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04874" y="2171665"/>
            <a:ext cx="2375450" cy="10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Fórmulas das Coordenadas Baricêntricas</a:t>
            </a:r>
            <a:endParaRPr/>
          </a:p>
        </p:txBody>
      </p:sp>
      <p:sp>
        <p:nvSpPr>
          <p:cNvPr id="194" name="Google Shape;194;p23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8968" y="758071"/>
            <a:ext cx="6546063" cy="452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Área de um triângulo</a:t>
            </a:r>
            <a:endParaRPr/>
          </a:p>
        </p:txBody>
      </p:sp>
      <p:sp>
        <p:nvSpPr>
          <p:cNvPr id="202" name="Google Shape;202;p2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74900" y="1070175"/>
            <a:ext cx="3121500" cy="2766900"/>
          </a:xfrm>
          <a:prstGeom prst="triangle">
            <a:avLst>
              <a:gd fmla="val 707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04" name="Google Shape;204;p24"/>
          <p:cNvCxnSpPr>
            <a:stCxn id="203" idx="0"/>
          </p:cNvCxnSpPr>
          <p:nvPr/>
        </p:nvCxnSpPr>
        <p:spPr>
          <a:xfrm>
            <a:off x="2683986" y="1070175"/>
            <a:ext cx="0" cy="2766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205" name="Google Shape;205;p24"/>
          <p:cNvCxnSpPr/>
          <p:nvPr/>
        </p:nvCxnSpPr>
        <p:spPr>
          <a:xfrm rot="10800000">
            <a:off x="474900" y="3913275"/>
            <a:ext cx="3121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206" name="Google Shape;206;p24"/>
          <p:cNvSpPr txBox="1"/>
          <p:nvPr/>
        </p:nvSpPr>
        <p:spPr>
          <a:xfrm>
            <a:off x="1768050" y="3837075"/>
            <a:ext cx="535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base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141960" y="2835925"/>
            <a:ext cx="751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pic>
        <p:nvPicPr>
          <p:cNvPr descr="{&quot;backgroundColorModified&quot;:null,&quot;font&quot;:{&quot;family&quot;:&quot;Arial&quot;,&quot;size&quot;:12,&quot;color&quot;:&quot;#000000&quot;},&quot;aid&quot;:null,&quot;backgroundColor&quot;:&quot;#FFFFFF&quot;,&quot;id&quot;:&quot;1&quot;,&quot;type&quot;:&quot;$$&quot;,&quot;code&quot;:&quot;$$\\text{area}=\\frac{\\text{base}\\cdot\\text{altura}}{2}$$&quot;,&quot;ts&quot;:1631889579675,&quot;cs&quot;:&quot;/131QBtQsUZlDL2njvZJTg==&quot;,&quot;size&quot;:{&quot;width&quot;:163.16666666666666,&quot;height&quot;:38.666666666666664}}" id="208" name="Google Shape;2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13" y="4419625"/>
            <a:ext cx="2323625" cy="5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/>
        </p:nvSpPr>
        <p:spPr>
          <a:xfrm>
            <a:off x="4985175" y="1070525"/>
            <a:ext cx="3121500" cy="2766900"/>
          </a:xfrm>
          <a:prstGeom prst="triangle">
            <a:avLst>
              <a:gd fmla="val 70770" name="adj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210" name="Google Shape;210;p24"/>
          <p:cNvCxnSpPr>
            <a:stCxn id="209" idx="0"/>
            <a:endCxn id="209" idx="2"/>
          </p:cNvCxnSpPr>
          <p:nvPr/>
        </p:nvCxnSpPr>
        <p:spPr>
          <a:xfrm flipH="1">
            <a:off x="4985061" y="1070525"/>
            <a:ext cx="2209200" cy="27669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211" name="Google Shape;211;p24"/>
          <p:cNvCxnSpPr/>
          <p:nvPr/>
        </p:nvCxnSpPr>
        <p:spPr>
          <a:xfrm rot="10800000">
            <a:off x="4985175" y="3837425"/>
            <a:ext cx="31215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pic>
        <p:nvPicPr>
          <p:cNvPr descr="{&quot;backgroundColorModified&quot;:false,&quot;type&quot;:&quot;$$&quot;,&quot;aid&quot;:null,&quot;code&quot;:&quot;$$\\text{area}=\\frac{\\left\\|v_{0}\\times v_{1}\\right\\|}{2}$$&quot;,&quot;id&quot;:&quot;1&quot;,&quot;backgroundColor&quot;:&quot;#FFFFFF&quot;,&quot;font&quot;:{&quot;color&quot;:&quot;#000000&quot;,&quot;size&quot;:17.5,&quot;family&quot;:&quot;Arial&quot;},&quot;ts&quot;:1631891557411,&quot;cs&quot;:&quot;LLUxvdycnLTTO/hobqB2VA==&quot;,&quot;size&quot;:{&quot;width&quot;:204.33333333333326,&quot;height&quot;:58.833333333333336}}" id="212" name="Google Shape;21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371" y="4419975"/>
            <a:ext cx="1946275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763" y="3911697"/>
            <a:ext cx="226325" cy="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725" y="2356185"/>
            <a:ext cx="226300" cy="19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221" name="Google Shape;221;p2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22" name="Google Shape;222;p25"/>
          <p:cNvSpPr txBox="1"/>
          <p:nvPr>
            <p:ph idx="1" type="body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Ponto de vista geométrico alternativo – áreas proporcionais</a:t>
            </a:r>
            <a:endParaRPr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62616" y="1981572"/>
            <a:ext cx="2590474" cy="23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81551" y="1342413"/>
            <a:ext cx="3826125" cy="36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Interpolação via Coordenadas Baricêntricas</a:t>
            </a:r>
            <a:endParaRPr/>
          </a:p>
        </p:txBody>
      </p:sp>
      <p:sp>
        <p:nvSpPr>
          <p:cNvPr id="230" name="Google Shape;230;p2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31" name="Google Shape;23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7600" y="1427050"/>
            <a:ext cx="4706100" cy="3526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41674" y="1094808"/>
            <a:ext cx="3618393" cy="3766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/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/>
          </a:p>
        </p:txBody>
      </p:sp>
      <p:sp>
        <p:nvSpPr>
          <p:cNvPr id="53" name="Google Shape;53;p9"/>
          <p:cNvSpPr txBox="1"/>
          <p:nvPr>
            <p:ph idx="1" type="body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14354" y="1225338"/>
            <a:ext cx="4901049" cy="358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2148" y="1480800"/>
            <a:ext cx="3743776" cy="154020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Coordenadas Baricêntricas como Distâncias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7" name="Google Shape;247;p2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2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49" name="Google Shape;249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625" y="544388"/>
            <a:ext cx="7937299" cy="5085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Processo de Rasterização</a:t>
            </a:r>
            <a:endParaRPr/>
          </a:p>
        </p:txBody>
      </p:sp>
      <p:sp>
        <p:nvSpPr>
          <p:cNvPr id="256" name="Google Shape;256;p29"/>
          <p:cNvSpPr txBox="1"/>
          <p:nvPr>
            <p:ph idx="1" type="body"/>
          </p:nvPr>
        </p:nvSpPr>
        <p:spPr>
          <a:xfrm>
            <a:off x="390549" y="838975"/>
            <a:ext cx="58899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55600" lvl="0" marL="457200" rtl="0" algn="l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O triângulo é projetado na tela, ou sejam os vértices do triângulo são convertidos do espaço da câmera (3D) para o espaço da tela (2D).</a:t>
            </a:r>
            <a:endParaRPr/>
          </a:p>
          <a:p>
            <a:pPr indent="-355600" lvl="0" marL="457200" rtl="0" algn="l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en-BR"/>
              <a:t>Se um pixel se encontra dentro do triângulo, as coordenadas baricêntricas desse pixel são calculadas para interpolar os valores dos vértices e identificar o valor do pixel.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2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70" y="949596"/>
            <a:ext cx="2558750" cy="402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6084450" y="2367425"/>
            <a:ext cx="2427900" cy="2397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/>
          <p:cNvSpPr txBox="1"/>
          <p:nvPr>
            <p:ph idx="1" type="body"/>
          </p:nvPr>
        </p:nvSpPr>
        <p:spPr>
          <a:xfrm>
            <a:off x="390550" y="838975"/>
            <a:ext cx="8428200" cy="4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Uma interpolação no espaço da tela (2D) não é a mesma de no espaço da câmera (3D).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Devido a projeção perspectiva, a interpolação baricêntrica dos valores dos vértices do triângulo não são uma função afim.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Uma interpolação linear nas coordenadas do mundo produz uma interpolação não linear nas coordenadas da tela!</a:t>
            </a:r>
            <a:endParaRPr sz="1800"/>
          </a:p>
        </p:txBody>
      </p:sp>
      <p:sp>
        <p:nvSpPr>
          <p:cNvPr id="267" name="Google Shape;267;p3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8587" y="2174260"/>
            <a:ext cx="4191786" cy="26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738900" y="4382575"/>
            <a:ext cx="2262000" cy="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Plano de Imagem</a:t>
            </a:r>
            <a:endParaRPr sz="1200"/>
          </a:p>
        </p:txBody>
      </p:sp>
      <p:sp>
        <p:nvSpPr>
          <p:cNvPr id="270" name="Google Shape;270;p30"/>
          <p:cNvSpPr txBox="1"/>
          <p:nvPr/>
        </p:nvSpPr>
        <p:spPr>
          <a:xfrm>
            <a:off x="474900" y="2352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Deveria ser:</a:t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5113350" y="23523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Porém fica:</a:t>
            </a:r>
            <a:endParaRPr/>
          </a:p>
        </p:txBody>
      </p:sp>
      <p:graphicFrame>
        <p:nvGraphicFramePr>
          <p:cNvPr id="272" name="Google Shape;272;p30"/>
          <p:cNvGraphicFramePr/>
          <p:nvPr/>
        </p:nvGraphicFramePr>
        <p:xfrm>
          <a:off x="6306625" y="25666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{F4867C94-ED72-482D-90EB-B3E5E6752B99}</a:tableStyleId>
              </a:tblPr>
              <a:tblGrid>
                <a:gridCol w="199522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9954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99541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323232"/>
                    </a:solidFill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>
                    <a:solidFill>
                      <a:srgbClr val="F9954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278" name="Google Shape;278;p3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279" name="Google Shape;279;p31"/>
          <p:cNvSpPr txBox="1"/>
          <p:nvPr>
            <p:ph idx="1" type="body"/>
          </p:nvPr>
        </p:nvSpPr>
        <p:spPr>
          <a:xfrm>
            <a:off x="390550" y="838980"/>
            <a:ext cx="8428200" cy="21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Para quem quiser saber um pouco mais. Esse documente explica bem o problema e como resolver: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500" u="sng">
                <a:solidFill>
                  <a:schemeClr val="hlink"/>
                </a:solidFill>
                <a:hlinkClick r:id="rId3"/>
              </a:rPr>
              <a:t>https://www.scratchapixel.com/lessons/3d-basic-rendering/ray-tracing-rendering-a-triangle/barycentric-coordinates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en-BR" sz="1600" u="sng">
                <a:solidFill>
                  <a:schemeClr val="hlink"/>
                </a:solidFill>
                <a:hlinkClick r:id="rId4"/>
              </a:rPr>
              <a:t>https://www.scratchapixel.com/lessons/3d-basic-rendering/rasterization-practical-implementation/perspective-correct-interpolation-vertex-attributes</a:t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58748" y="2993202"/>
            <a:ext cx="1372125" cy="2461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" y="0"/>
            <a:ext cx="9073955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3"/>
          <p:cNvSpPr/>
          <p:nvPr/>
        </p:nvSpPr>
        <p:spPr>
          <a:xfrm rot="228391">
            <a:off x="5661804" y="2472037"/>
            <a:ext cx="2720401" cy="2672607"/>
          </a:xfrm>
          <a:prstGeom prst="cube">
            <a:avLst>
              <a:gd fmla="val 25000" name="adj"/>
            </a:avLst>
          </a:prstGeom>
          <a:noFill/>
          <a:ln cap="flat" cmpd="sng" w="25400">
            <a:solidFill>
              <a:srgbClr val="7F7F7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3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297" name="Google Shape;297;p33"/>
          <p:cNvSpPr txBox="1"/>
          <p:nvPr>
            <p:ph idx="1" type="body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Mas e o Z de onde estamos amostrando?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Temos o Z dos vértices em </a:t>
            </a:r>
            <a:r>
              <a:rPr lang="en-BR"/>
              <a:t>Normalized Device Coords (NDC).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Média harmônica ponderada, os pesos são alfa, beta e gama.</a:t>
            </a:r>
            <a:endParaRPr/>
          </a:p>
        </p:txBody>
      </p:sp>
      <p:sp>
        <p:nvSpPr>
          <p:cNvPr id="298" name="Google Shape;298;p3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580038" y="2438871"/>
            <a:ext cx="2751354" cy="2552023"/>
            <a:chOff x="4436120" y="672977"/>
            <a:chExt cx="3547845" cy="2552023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5387950" y="672977"/>
              <a:ext cx="128700" cy="193770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1" name="Google Shape;301;p33"/>
            <p:cNvCxnSpPr/>
            <p:nvPr/>
          </p:nvCxnSpPr>
          <p:spPr>
            <a:xfrm flipH="1" rot="10800000">
              <a:off x="4436120" y="2610600"/>
              <a:ext cx="951600" cy="61440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5415665" y="2637231"/>
              <a:ext cx="2568300" cy="160800"/>
            </a:xfrm>
            <a:prstGeom prst="straightConnector1">
              <a:avLst/>
            </a:prstGeom>
            <a:noFill/>
            <a:ln cap="flat" cmpd="sng" w="28575">
              <a:solidFill>
                <a:srgbClr val="7F7F7F"/>
              </a:solidFill>
              <a:prstDash val="dot"/>
              <a:round/>
              <a:headEnd len="sm" w="sm" type="none"/>
              <a:tailEnd len="sm" w="sm" type="none"/>
            </a:ln>
          </p:spPr>
        </p:cxnSp>
      </p:grpSp>
      <p:sp>
        <p:nvSpPr>
          <p:cNvPr id="303" name="Google Shape;303;p33"/>
          <p:cNvSpPr/>
          <p:nvPr/>
        </p:nvSpPr>
        <p:spPr>
          <a:xfrm rot="-1167515">
            <a:off x="6234469" y="3276750"/>
            <a:ext cx="1747089" cy="1306069"/>
          </a:xfrm>
          <a:prstGeom prst="triangle">
            <a:avLst>
              <a:gd fmla="val 35281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88203" y="4715875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0</a:t>
            </a:r>
            <a:endParaRPr b="1" baseline="-25000" sz="1800"/>
          </a:p>
        </p:txBody>
      </p:sp>
      <p:sp>
        <p:nvSpPr>
          <p:cNvPr id="305" name="Google Shape;305;p33"/>
          <p:cNvSpPr/>
          <p:nvPr/>
        </p:nvSpPr>
        <p:spPr>
          <a:xfrm>
            <a:off x="6457688" y="4813903"/>
            <a:ext cx="70800" cy="70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8156864" y="412186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1</a:t>
            </a:r>
            <a:endParaRPr b="1" baseline="-25000" sz="1800"/>
          </a:p>
        </p:txBody>
      </p:sp>
      <p:sp>
        <p:nvSpPr>
          <p:cNvPr id="307" name="Google Shape;307;p33"/>
          <p:cNvSpPr/>
          <p:nvPr/>
        </p:nvSpPr>
        <p:spPr>
          <a:xfrm>
            <a:off x="8126348" y="4219895"/>
            <a:ext cx="70800" cy="70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620382" y="308140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2</a:t>
            </a:r>
            <a:endParaRPr b="1" baseline="-25000" sz="1800"/>
          </a:p>
        </p:txBody>
      </p:sp>
      <p:sp>
        <p:nvSpPr>
          <p:cNvPr id="309" name="Google Shape;309;p33"/>
          <p:cNvSpPr/>
          <p:nvPr/>
        </p:nvSpPr>
        <p:spPr>
          <a:xfrm>
            <a:off x="6612500" y="3352839"/>
            <a:ext cx="70800" cy="70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2060125" y="3385275"/>
            <a:ext cx="3083700" cy="1761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3"/>
          <p:cNvSpPr/>
          <p:nvPr/>
        </p:nvSpPr>
        <p:spPr>
          <a:xfrm rot="-1446557">
            <a:off x="2545410" y="3628528"/>
            <a:ext cx="1700213" cy="991799"/>
          </a:xfrm>
          <a:prstGeom prst="triangle">
            <a:avLst>
              <a:gd fmla="val 35281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07914" y="473175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0</a:t>
            </a:r>
            <a:endParaRPr b="1" baseline="-25000" sz="1800"/>
          </a:p>
        </p:txBody>
      </p:sp>
      <p:sp>
        <p:nvSpPr>
          <p:cNvPr id="313" name="Google Shape;313;p33"/>
          <p:cNvSpPr txBox="1"/>
          <p:nvPr/>
        </p:nvSpPr>
        <p:spPr>
          <a:xfrm>
            <a:off x="4407825" y="412187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1</a:t>
            </a:r>
            <a:endParaRPr b="1" baseline="-25000" sz="1800"/>
          </a:p>
        </p:txBody>
      </p:sp>
      <p:sp>
        <p:nvSpPr>
          <p:cNvPr id="314" name="Google Shape;314;p33"/>
          <p:cNvSpPr txBox="1"/>
          <p:nvPr/>
        </p:nvSpPr>
        <p:spPr>
          <a:xfrm>
            <a:off x="2862681" y="3465190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2</a:t>
            </a:r>
            <a:endParaRPr b="1" baseline="-25000" sz="1800"/>
          </a:p>
        </p:txBody>
      </p:sp>
      <p:sp>
        <p:nvSpPr>
          <p:cNvPr id="315" name="Google Shape;315;p33"/>
          <p:cNvSpPr/>
          <p:nvPr/>
        </p:nvSpPr>
        <p:spPr>
          <a:xfrm>
            <a:off x="4407828" y="4143183"/>
            <a:ext cx="70800" cy="70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868748" y="3769722"/>
            <a:ext cx="70800" cy="70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2883828" y="4844062"/>
            <a:ext cx="70800" cy="708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3554548" y="4226922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087452" y="2331119"/>
            <a:ext cx="746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800">
                <a:solidFill>
                  <a:schemeClr val="dk1"/>
                </a:solidFill>
              </a:rPr>
              <a:t>Z ?</a:t>
            </a:r>
            <a:endParaRPr b="1" sz="2000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3241198" y="3039672"/>
            <a:ext cx="1459800" cy="7623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321" name="Google Shape;321;p33"/>
          <p:cNvCxnSpPr/>
          <p:nvPr/>
        </p:nvCxnSpPr>
        <p:spPr>
          <a:xfrm flipH="1" rot="10800000">
            <a:off x="7450346" y="3709623"/>
            <a:ext cx="191100" cy="1482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322" name="Google Shape;322;p33"/>
          <p:cNvSpPr/>
          <p:nvPr/>
        </p:nvSpPr>
        <p:spPr>
          <a:xfrm>
            <a:off x="7204609" y="4020941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flipH="1" rot="10800000">
            <a:off x="6810588" y="4056282"/>
            <a:ext cx="433800" cy="3651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4605252" y="2561969"/>
            <a:ext cx="2466900" cy="15018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pic>
        <p:nvPicPr>
          <p:cNvPr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 id="325" name="Google Shape;325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2220525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33"/>
          <p:cNvSpPr txBox="1"/>
          <p:nvPr/>
        </p:nvSpPr>
        <p:spPr>
          <a:xfrm>
            <a:off x="472125" y="5292775"/>
            <a:ext cx="57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FF0000"/>
                </a:solidFill>
              </a:rPr>
              <a:t>Cuidado: o Z a ser usado é do espaço da câmera, não use o Z do NDC!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333" name="Google Shape;333;p34"/>
          <p:cNvSpPr txBox="1"/>
          <p:nvPr>
            <p:ph idx="1" type="body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Usar agora o Z dividindo o </a:t>
            </a:r>
            <a:r>
              <a:rPr lang="en-BR"/>
              <a:t>parâmetro</a:t>
            </a:r>
            <a:r>
              <a:rPr lang="en-BR"/>
              <a:t> que se deseja interpolar.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 depois multiplica o Z do ponto sendo amostrado.</a:t>
            </a:r>
            <a:endParaRPr/>
          </a:p>
        </p:txBody>
      </p:sp>
      <p:sp>
        <p:nvSpPr>
          <p:cNvPr id="334" name="Google Shape;334;p3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{&quot;code&quot;:&quot;$$C=Z\\cdot\\left(\\alpha\\frac{C_{0}}{Z_{0}}+\\beta\\frac{C_{1}}{Z_{1}}+\\gamma\\frac{C_{2}}{Z_{2}}\\right)$$&quot;,&quot;font&quot;:{&quot;size&quot;:21.5,&quot;color&quot;:&quot;#000000&quot;,&quot;family&quot;:&quot;Arial&quot;},&quot;backgroundColor&quot;:&quot;#FFFFFF&quot;,&quot;aid&quot;:null,&quot;type&quot;:&quot;$$&quot;,&quot;backgroundColorModified&quot;:false,&quot;id&quot;:&quot;2&quot;,&quot;ts&quot;:1631907352508,&quot;cs&quot;:&quot;oDr5wX4D5Pog/0gDCgJLYA==&quot;,&quot;size&quot;:{&quot;width&quot;:458,&quot;height&quot;:80.66666666666667}}" id="335" name="Google Shape;33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90775" y="2006642"/>
            <a:ext cx="4362450" cy="76835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4"/>
          <p:cNvSpPr txBox="1"/>
          <p:nvPr>
            <p:ph idx="1" type="body"/>
          </p:nvPr>
        </p:nvSpPr>
        <p:spPr>
          <a:xfrm>
            <a:off x="520325" y="3245732"/>
            <a:ext cx="8428200" cy="1219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As coordenadas baricêntricas no espaço da tela não são transformações afim. Já se forem interpoladas com a divisão do valor de Z são transformações afim.</a:t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2201550" y="1824574"/>
            <a:ext cx="4727400" cy="111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72125" y="5292775"/>
            <a:ext cx="5702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rgbClr val="FF0000"/>
                </a:solidFill>
              </a:rPr>
              <a:t>Cuidado: o Z a ser usado é do espaço da câmera, não use o Z do NDC!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Diferença no resultado quando usada o Z</a:t>
            </a:r>
            <a:endParaRPr/>
          </a:p>
        </p:txBody>
      </p:sp>
      <p:sp>
        <p:nvSpPr>
          <p:cNvPr id="345" name="Google Shape;345;p3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2500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2D</a:t>
            </a:r>
            <a:endParaRPr sz="2000"/>
          </a:p>
        </p:txBody>
      </p:sp>
      <p:sp>
        <p:nvSpPr>
          <p:cNvPr id="349" name="Google Shape;349;p35"/>
          <p:cNvSpPr txBox="1"/>
          <p:nvPr/>
        </p:nvSpPr>
        <p:spPr>
          <a:xfrm>
            <a:off x="480065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3D</a:t>
            </a:r>
            <a:endParaRPr sz="2000"/>
          </a:p>
        </p:txBody>
      </p:sp>
      <p:sp>
        <p:nvSpPr>
          <p:cNvPr id="350" name="Google Shape;350;p35"/>
          <p:cNvSpPr txBox="1"/>
          <p:nvPr/>
        </p:nvSpPr>
        <p:spPr>
          <a:xfrm>
            <a:off x="2254350" y="5416575"/>
            <a:ext cx="61146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 u="sng">
                <a:solidFill>
                  <a:schemeClr val="hlink"/>
                </a:solidFill>
                <a:hlinkClick r:id="rId5"/>
              </a:rPr>
              <a:t>https://www.scratchapixel.com/lessons/3d-basic-rendering/rasterization-practical-implementation/perspective-correct-interpolation-vertex-attributes</a:t>
            </a:r>
            <a:r>
              <a:rPr lang="en-BR" sz="700"/>
              <a:t> </a:t>
            </a:r>
            <a:endParaRPr sz="7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32727" y="838985"/>
            <a:ext cx="6943874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509725" y="5239675"/>
            <a:ext cx="1716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na bola</a:t>
            </a:r>
            <a:endParaRPr/>
          </a:p>
        </p:txBody>
      </p:sp>
      <p:sp>
        <p:nvSpPr>
          <p:cNvPr id="360" name="Google Shape;360;p36"/>
          <p:cNvSpPr/>
          <p:nvPr/>
        </p:nvSpPr>
        <p:spPr>
          <a:xfrm>
            <a:off x="5825324" y="5267463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de madeira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390550" y="838975"/>
            <a:ext cx="41424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Vamos definir que cada vértice possui um valor de cor, que são usados para definir um degradê dentro do triângulo.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Se os vértices tiverem todos o mesmo valor de cor, o cálculo é simples.</a:t>
            </a:r>
            <a:endParaRPr/>
          </a:p>
        </p:txBody>
      </p:sp>
      <p:sp>
        <p:nvSpPr>
          <p:cNvPr id="61" name="Google Shape;61;p1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rot="-1199873">
            <a:off x="3637682" y="1463522"/>
            <a:ext cx="3478218" cy="3089682"/>
          </a:xfrm>
          <a:prstGeom prst="triangle">
            <a:avLst>
              <a:gd fmla="val 50117" name="adj"/>
            </a:avLst>
          </a:prstGeom>
          <a:solidFill>
            <a:srgbClr val="00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0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b="1" baseline="-25000" sz="1800"/>
          </a:p>
        </p:txBody>
      </p:sp>
      <p:sp>
        <p:nvSpPr>
          <p:cNvPr id="64" name="Google Shape;64;p10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7239550" y="389202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b="1" baseline="-25000" sz="1800"/>
          </a:p>
        </p:txBody>
      </p:sp>
      <p:sp>
        <p:nvSpPr>
          <p:cNvPr id="66" name="Google Shape;66;p10"/>
          <p:cNvSpPr/>
          <p:nvPr/>
        </p:nvSpPr>
        <p:spPr>
          <a:xfrm>
            <a:off x="7460008" y="3794191"/>
            <a:ext cx="128100" cy="128100"/>
          </a:xfrm>
          <a:prstGeom prst="ellipse">
            <a:avLst/>
          </a:prstGeom>
          <a:solidFill>
            <a:srgbClr val="00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00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9" name="Google Shape;69;p10"/>
          <p:cNvCxnSpPr/>
          <p:nvPr/>
        </p:nvCxnSpPr>
        <p:spPr>
          <a:xfrm flipH="1" rot="10800000">
            <a:off x="2266425" y="3277225"/>
            <a:ext cx="3179700" cy="627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70" name="Google Shape;70;p10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668525" y="3677100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Realismos das Superfícies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5013" y="939830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84525" y="4500750"/>
            <a:ext cx="83766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 detalhes sem aumentar a complexidade geométrica</a:t>
            </a:r>
            <a:endParaRPr sz="1300"/>
          </a:p>
          <a:p>
            <a:pPr indent="-27940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 uma imagem na geometria ou se pinta proceduralmente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4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Três Espaços</a:t>
            </a:r>
            <a:endParaRPr/>
          </a:p>
        </p:txBody>
      </p:sp>
      <p:sp>
        <p:nvSpPr>
          <p:cNvPr id="376" name="Google Shape;376;p38"/>
          <p:cNvSpPr txBox="1"/>
          <p:nvPr>
            <p:ph idx="1" type="body"/>
          </p:nvPr>
        </p:nvSpPr>
        <p:spPr>
          <a:xfrm>
            <a:off x="390548" y="838985"/>
            <a:ext cx="8428232" cy="11312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As superfícies habitam o espaço 3D do mundo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Cada ponto das superfícies 3D também tem uma posição onde fica na tela 2D e na textura 2D.</a:t>
            </a:r>
            <a:endParaRPr/>
          </a:p>
        </p:txBody>
      </p:sp>
      <p:sp>
        <p:nvSpPr>
          <p:cNvPr id="377" name="Google Shape;377;p38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8941" y="2161858"/>
            <a:ext cx="8291445" cy="238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764906" y="4536947"/>
            <a:ext cx="1878976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207002" y="4548789"/>
            <a:ext cx="2276842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do Mundo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015595" y="4548789"/>
            <a:ext cx="2278701" cy="4308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</a:t>
            </a:r>
            <a:endParaRPr/>
          </a:p>
        </p:txBody>
      </p:sp>
      <p:sp>
        <p:nvSpPr>
          <p:cNvPr id="388" name="Google Shape;388;p39"/>
          <p:cNvSpPr txBox="1"/>
          <p:nvPr>
            <p:ph idx="1" type="body"/>
          </p:nvPr>
        </p:nvSpPr>
        <p:spPr>
          <a:xfrm>
            <a:off x="241275" y="1063075"/>
            <a:ext cx="8663100" cy="842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1700"/>
              </a:spcBef>
              <a:spcAft>
                <a:spcPts val="1700"/>
              </a:spcAft>
              <a:buSzPts val="935"/>
              <a:buNone/>
            </a:pPr>
            <a:r>
              <a:rPr b="1" lang="en-BR" sz="1970">
                <a:latin typeface="Arial"/>
                <a:ea typeface="Arial"/>
                <a:cs typeface="Arial"/>
                <a:sym typeface="Arial"/>
              </a:rPr>
              <a:t>As coordenadas de Textura definem um mapeamento das coordenadas nas superfícies (pontos no triângulo) para pontos na textura.</a:t>
            </a:r>
            <a:endParaRPr sz="100"/>
          </a:p>
        </p:txBody>
      </p:sp>
      <p:sp>
        <p:nvSpPr>
          <p:cNvPr id="389" name="Google Shape;389;p3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5" y="1905107"/>
            <a:ext cx="2453175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62" y="2158788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50" y="2120925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311350" y="3814313"/>
            <a:ext cx="28701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Oito triângulos (uma face de um cubo) com </a:t>
            </a:r>
            <a:r>
              <a:rPr lang="en-BR" sz="1300"/>
              <a:t>parâmetros</a:t>
            </a:r>
            <a:r>
              <a:rPr lang="en-BR" sz="1300"/>
              <a:t> de superfície fornecida como coordenadas de textura por vértice.</a:t>
            </a:r>
            <a:endParaRPr sz="1300"/>
          </a:p>
        </p:txBody>
      </p:sp>
      <p:sp>
        <p:nvSpPr>
          <p:cNvPr id="394" name="Google Shape;394;p39"/>
          <p:cNvSpPr txBox="1"/>
          <p:nvPr/>
        </p:nvSpPr>
        <p:spPr>
          <a:xfrm>
            <a:off x="3355950" y="3693238"/>
            <a:ext cx="2763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As coordenadas de textura são definidas num espaço normalizado</a:t>
            </a:r>
            <a:r>
              <a:rPr lang="en-BR" sz="1300"/>
              <a:t> [0,1]</a:t>
            </a:r>
            <a:r>
              <a:rPr baseline="30000" lang="en-BR" sz="1300"/>
              <a:t>2</a:t>
            </a:r>
            <a:r>
              <a:rPr lang="en-BR" sz="1300"/>
              <a:t>. Localização do triângulo destacado no espaço de textura mostrado em vermelho.</a:t>
            </a:r>
            <a:endParaRPr sz="1300"/>
          </a:p>
        </p:txBody>
      </p:sp>
      <p:sp>
        <p:nvSpPr>
          <p:cNvPr id="395" name="Google Shape;395;p39"/>
          <p:cNvSpPr txBox="1"/>
          <p:nvPr/>
        </p:nvSpPr>
        <p:spPr>
          <a:xfrm>
            <a:off x="6471975" y="3660150"/>
            <a:ext cx="22920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Resultado final renderizado (cubo inteiro mostrado).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Localização do triângulo após a projeção na tela mostrada em vermelho.</a:t>
            </a:r>
            <a:endParaRPr sz="1300"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719898" y="2860025"/>
            <a:ext cx="708600" cy="708600"/>
          </a:xfrm>
          <a:prstGeom prst="rtTriangle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9"/>
          <p:cNvSpPr/>
          <p:nvPr/>
        </p:nvSpPr>
        <p:spPr>
          <a:xfrm rot="3770826">
            <a:off x="7837509" y="2815249"/>
            <a:ext cx="366153" cy="366153"/>
          </a:xfrm>
          <a:prstGeom prst="rtTriangle">
            <a:avLst/>
          </a:prstGeom>
          <a:noFill/>
          <a:ln cap="flat" cmpd="sng" w="952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das coordenadas de textura.</a:t>
            </a:r>
            <a:endParaRPr/>
          </a:p>
        </p:txBody>
      </p:sp>
      <p:pic>
        <p:nvPicPr>
          <p:cNvPr id="403" name="Google Shape;403;p4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248" y="705449"/>
            <a:ext cx="4629485" cy="46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2955302" y="5410729"/>
            <a:ext cx="5396845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https://www.wikiwand.com/en/Texture_mapping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 Aplicada na Superfície</a:t>
            </a:r>
            <a:endParaRPr/>
          </a:p>
        </p:txBody>
      </p:sp>
      <p:pic>
        <p:nvPicPr>
          <p:cNvPr id="412" name="Google Shape;412;p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42187" y="838985"/>
            <a:ext cx="7524953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903400" y="615651"/>
            <a:ext cx="1971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sem textura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598544" y="615650"/>
            <a:ext cx="1980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com textura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5973207" y="615650"/>
            <a:ext cx="24861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Textura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800650" y="5372775"/>
            <a:ext cx="567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triângulo "copia" um pedaço da textura para a superfície.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UV Layout</a:t>
            </a:r>
            <a:endParaRPr/>
          </a:p>
        </p:txBody>
      </p:sp>
      <p:sp>
        <p:nvSpPr>
          <p:cNvPr id="424" name="Google Shape;424;p42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processo pelo qual as faces são dispostas na superfície da textura é chamado de layout UV.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2136350"/>
            <a:ext cx="4348950" cy="1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67" y="1709758"/>
            <a:ext cx="3465650" cy="33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5126904" y="5157075"/>
            <a:ext cx="3732000" cy="0"/>
          </a:xfrm>
          <a:prstGeom prst="straightConnector1">
            <a:avLst/>
          </a:prstGeom>
          <a:noFill/>
          <a:ln cap="flat" cmpd="sng" w="19050">
            <a:solidFill>
              <a:srgbClr val="98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5134454" y="1538175"/>
            <a:ext cx="0" cy="3618900"/>
          </a:xfrm>
          <a:prstGeom prst="straightConnector1">
            <a:avLst/>
          </a:prstGeom>
          <a:noFill/>
          <a:ln cap="flat" cmpd="sng" w="19050">
            <a:solidFill>
              <a:srgbClr val="38761D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30" name="Google Shape;430;p42"/>
          <p:cNvSpPr/>
          <p:nvPr/>
        </p:nvSpPr>
        <p:spPr>
          <a:xfrm>
            <a:off x="7014293" y="5103766"/>
            <a:ext cx="3723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800"/>
          </a:p>
        </p:txBody>
      </p:sp>
      <p:sp>
        <p:nvSpPr>
          <p:cNvPr id="431" name="Google Shape;431;p42"/>
          <p:cNvSpPr/>
          <p:nvPr/>
        </p:nvSpPr>
        <p:spPr>
          <a:xfrm>
            <a:off x="4833106" y="293923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80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Mapeamento de Texturas</a:t>
            </a:r>
            <a:endParaRPr/>
          </a:p>
        </p:txBody>
      </p:sp>
      <p:sp>
        <p:nvSpPr>
          <p:cNvPr id="438" name="Google Shape;438;p4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" y="838975"/>
            <a:ext cx="7352506" cy="4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6634850" y="5188150"/>
            <a:ext cx="16134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Autodesk Student Amassdor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Guest &amp; Visiting Lecturer</a:t>
            </a:r>
            <a:endParaRPr sz="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Ali Sajjad</a:t>
            </a:r>
            <a:endParaRPr sz="70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Operação de Mapeamento de Textura</a:t>
            </a:r>
            <a:endParaRPr/>
          </a:p>
        </p:txBody>
      </p:sp>
      <p:sp>
        <p:nvSpPr>
          <p:cNvPr id="446" name="Google Shape;446;p4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Ao rasterizar a tela no ponto(x, y) identificar o peso das coordenadas:</a:t>
            </a:r>
            <a:endParaRPr sz="1800"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 sz="1800"/>
          </a:p>
        </p:txBody>
      </p:sp>
      <p:sp>
        <p:nvSpPr>
          <p:cNvPr id="447" name="Google Shape;447;p4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b="49428" l="21616" r="11810" t="0"/>
          <a:stretch/>
        </p:blipFill>
        <p:spPr>
          <a:xfrm>
            <a:off x="475025" y="1252175"/>
            <a:ext cx="4357874" cy="22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5277700" y="1426575"/>
            <a:ext cx="3679200" cy="20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Os valores das coordenadas de textura são dois </a:t>
            </a:r>
            <a:r>
              <a:rPr lang="en-BR" sz="1600">
                <a:solidFill>
                  <a:schemeClr val="dk1"/>
                </a:solidFill>
              </a:rPr>
              <a:t>(u, v) que são definidos em cada vértice.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Use as mesmas interpolações para identifica o valor da coordenada de textura em (x, y) para valores (u, v)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1003200" y="4241275"/>
            <a:ext cx="33015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A</a:t>
            </a:r>
            <a:r>
              <a:rPr lang="en-BR" sz="1600">
                <a:solidFill>
                  <a:schemeClr val="dk1"/>
                </a:solidFill>
              </a:rPr>
              <a:t>valiar o valor da cor na textura nas coordenadas (u, v) da textura.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88" y="3715900"/>
            <a:ext cx="242887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 flipH="1" rot="10800000">
            <a:off x="5662225" y="3581225"/>
            <a:ext cx="15000" cy="1869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669775" y="5436025"/>
            <a:ext cx="26691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4" name="Google Shape;454;p44"/>
          <p:cNvSpPr txBox="1"/>
          <p:nvPr/>
        </p:nvSpPr>
        <p:spPr>
          <a:xfrm>
            <a:off x="5488802" y="445667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BR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endParaRPr i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830840" y="541072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BR" sz="1600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 i="1" sz="1800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967827" y="2548385"/>
            <a:ext cx="5194800" cy="15078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0FF00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457" name="Google Shape;457;p44"/>
          <p:cNvSpPr/>
          <p:nvPr/>
        </p:nvSpPr>
        <p:spPr>
          <a:xfrm>
            <a:off x="1809500" y="2457900"/>
            <a:ext cx="165900" cy="173400"/>
          </a:xfrm>
          <a:prstGeom prst="rect">
            <a:avLst/>
          </a:prstGeom>
          <a:solidFill>
            <a:srgbClr val="A61C00"/>
          </a:solidFill>
          <a:ln cap="flat" cmpd="sng" w="952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63" name="Google Shape;463;p45"/>
          <p:cNvSpPr txBox="1"/>
          <p:nvPr>
            <p:ph idx="1" type="body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64" name="Google Shape;464;p4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3327199" y="3683516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en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 inclinado com uma projeção perspectiva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3294664" y="4722829"/>
            <a:ext cx="2554671" cy="7059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</a:pPr>
            <a:r>
              <a:rPr b="0" lang="en-BR" sz="20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 que está errado?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en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74" name="Google Shape;474;p46"/>
          <p:cNvSpPr txBox="1"/>
          <p:nvPr>
            <p:ph idx="1" type="body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75" name="Google Shape;475;p4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6"/>
          <p:cNvSpPr txBox="1"/>
          <p:nvPr/>
        </p:nvSpPr>
        <p:spPr>
          <a:xfrm>
            <a:off x="3327199" y="3683516"/>
            <a:ext cx="2554671" cy="19177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 sz="180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Interpolação baricêntrica de coordenadas de textura no espaço da tela (2D)</a:t>
            </a:r>
            <a:endParaRPr b="1" sz="1200">
              <a:solidFill>
                <a:srgbClr val="FF0000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0" lang="en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9462">
            <a:off x="3632579" y="1479950"/>
            <a:ext cx="3532722" cy="30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79" name="Google Shape;79;p11"/>
          <p:cNvSpPr txBox="1"/>
          <p:nvPr>
            <p:ph idx="1" type="body"/>
          </p:nvPr>
        </p:nvSpPr>
        <p:spPr>
          <a:xfrm>
            <a:off x="390550" y="838975"/>
            <a:ext cx="4366500" cy="26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Mas e se cada vértice tiver uma cor diferente?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Qual a cor de um ponto qualquer dentro do triângulo?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Como podemos interpolar os valores de cor no interior do triângulo?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G:1, B:0)</a:t>
            </a:r>
            <a:endParaRPr b="1" baseline="-25000" sz="1800"/>
          </a:p>
        </p:txBody>
      </p:sp>
      <p:sp>
        <p:nvSpPr>
          <p:cNvPr id="81" name="Google Shape;81;p11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FF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7228571" y="3867567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b="1" baseline="-25000" sz="1800"/>
          </a:p>
        </p:txBody>
      </p:sp>
      <p:sp>
        <p:nvSpPr>
          <p:cNvPr id="83" name="Google Shape;83;p11"/>
          <p:cNvSpPr/>
          <p:nvPr/>
        </p:nvSpPr>
        <p:spPr>
          <a:xfrm>
            <a:off x="7484466" y="3769733"/>
            <a:ext cx="128100" cy="128100"/>
          </a:xfrm>
          <a:prstGeom prst="ellipse">
            <a:avLst/>
          </a:prstGeom>
          <a:solidFill>
            <a:srgbClr val="0000FF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600">
                <a:solidFill>
                  <a:schemeClr val="dk1"/>
                </a:solidFill>
              </a:rPr>
              <a:t>P</a:t>
            </a:r>
            <a:r>
              <a:rPr b="1" baseline="-25000" lang="en-BR" sz="16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(R:1, G:0, B:0)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6" name="Google Shape;86;p11"/>
          <p:cNvCxnSpPr/>
          <p:nvPr/>
        </p:nvCxnSpPr>
        <p:spPr>
          <a:xfrm flipH="1" rot="10800000">
            <a:off x="2266425" y="3277225"/>
            <a:ext cx="3179700" cy="6279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87" name="Google Shape;87;p11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668525" y="3677100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(R:?, G:?, B:?)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 Afim</a:t>
            </a:r>
            <a:endParaRPr/>
          </a:p>
        </p:txBody>
      </p:sp>
      <p:sp>
        <p:nvSpPr>
          <p:cNvPr id="484" name="Google Shape;484;p47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390548" y="5335144"/>
            <a:ext cx="7937890" cy="2781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https://www.reddit.com/r/GraphicsProgramming/comments/fhvrhl/learning_3d_graphics_implemented_affine_texture/</a:t>
            </a:r>
            <a:endParaRPr sz="13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00116" y="718555"/>
            <a:ext cx="8343767" cy="45022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PlayStation 1</a:t>
            </a:r>
            <a:endParaRPr/>
          </a:p>
        </p:txBody>
      </p:sp>
      <p:sp>
        <p:nvSpPr>
          <p:cNvPr id="493" name="Google Shape;493;p48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O PS1 não tinha texturas corrigidas pela perspectiva. Hoje o PGXP (Parallel / Precision Geometry Transform Pipeline) é um aprimoramento para a emulação do PlayStation que produz geometrias 3D de alta precisão.</a:t>
            </a:r>
            <a:endParaRPr sz="1900"/>
          </a:p>
        </p:txBody>
      </p:sp>
      <p:sp>
        <p:nvSpPr>
          <p:cNvPr id="494" name="Google Shape;494;p48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174500"/>
            <a:ext cx="8428201" cy="31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9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9"/>
          <p:cNvSpPr txBox="1"/>
          <p:nvPr>
            <p:ph idx="1" type="body"/>
          </p:nvPr>
        </p:nvSpPr>
        <p:spPr>
          <a:xfrm>
            <a:off x="413823" y="831210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https://twitter.com/PikumaLondon/status/1518937063663587328?s=20&amp;t=JCKdfbWqnV5fL4-OvYFYFw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4"/>
              </a:rPr>
              <a:t>https://www.david-colson.com/2021/11/30/ps1-style-renderer.html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9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/>
          <p:nvPr>
            <p:ph idx="1" type="body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/>
          <p:nvPr>
            <p:ph idx="1" type="body"/>
          </p:nvPr>
        </p:nvSpPr>
        <p:spPr>
          <a:xfrm>
            <a:off x="4983771" y="886450"/>
            <a:ext cx="3296400" cy="3522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 fontScale="925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textura (u, v)</a:t>
            </a:r>
            <a:endParaRPr sz="140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5" y="4333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Posições de amostra de textura no espaço de textura (a função de textura é amostrada nesses locais)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51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22" name="Google Shape;522;p51"/>
          <p:cNvSpPr txBox="1"/>
          <p:nvPr>
            <p:ph idx="1" type="body"/>
          </p:nvPr>
        </p:nvSpPr>
        <p:spPr>
          <a:xfrm>
            <a:off x="390548" y="838986"/>
            <a:ext cx="842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Exemplo: Projeção Planar</a:t>
            </a:r>
            <a:endParaRPr/>
          </a:p>
        </p:txBody>
      </p:sp>
      <p:sp>
        <p:nvSpPr>
          <p:cNvPr id="523" name="Google Shape;523;p51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24" name="Google Shape;524;p51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descr="page95image7214368" id="525" name="Google Shape;525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8" y="1656585"/>
            <a:ext cx="3957055" cy="26353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95image7218944" id="526" name="Google Shape;526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528" y="1636037"/>
            <a:ext cx="3957054" cy="2651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2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32" name="Google Shape;532;p52"/>
          <p:cNvSpPr txBox="1"/>
          <p:nvPr>
            <p:ph idx="1" type="body"/>
          </p:nvPr>
        </p:nvSpPr>
        <p:spPr>
          <a:xfrm>
            <a:off x="390548" y="838986"/>
            <a:ext cx="842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Exemplo: Projeção Esférica</a:t>
            </a:r>
            <a:endParaRPr/>
          </a:p>
        </p:txBody>
      </p:sp>
      <p:sp>
        <p:nvSpPr>
          <p:cNvPr id="533" name="Google Shape;533;p52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34" name="Google Shape;534;p52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descr="page96image6924448" id="535" name="Google Shape;53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7" y="1624312"/>
            <a:ext cx="3957053" cy="26380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96image6919872" id="536" name="Google Shape;53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528" y="1633399"/>
            <a:ext cx="3957055" cy="263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42" name="Google Shape;542;p53"/>
          <p:cNvSpPr txBox="1"/>
          <p:nvPr>
            <p:ph idx="1" type="body"/>
          </p:nvPr>
        </p:nvSpPr>
        <p:spPr>
          <a:xfrm>
            <a:off x="390548" y="838986"/>
            <a:ext cx="842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Exemplo: Projeção Cúbica</a:t>
            </a:r>
            <a:endParaRPr/>
          </a:p>
        </p:txBody>
      </p:sp>
      <p:sp>
        <p:nvSpPr>
          <p:cNvPr id="543" name="Google Shape;543;p5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44" name="Google Shape;544;p53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descr="page97image7255872" id="545" name="Google Shape;545;p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0547" y="1629330"/>
            <a:ext cx="3949527" cy="26330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97image7244224" id="546" name="Google Shape;546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19528" y="1633399"/>
            <a:ext cx="3957055" cy="263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54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52" name="Google Shape;552;p54"/>
          <p:cNvSpPr txBox="1"/>
          <p:nvPr>
            <p:ph idx="1" type="body"/>
          </p:nvPr>
        </p:nvSpPr>
        <p:spPr>
          <a:xfrm>
            <a:off x="390548" y="838986"/>
            <a:ext cx="8428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Exemplo: Funções nas coordenadas do objeto e do mundo</a:t>
            </a:r>
            <a:endParaRPr/>
          </a:p>
        </p:txBody>
      </p:sp>
      <p:sp>
        <p:nvSpPr>
          <p:cNvPr id="553" name="Google Shape;553;p54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54" name="Google Shape;554;p54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descr="page98image7264768" id="555" name="Google Shape;555;p5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6064" y="1362206"/>
            <a:ext cx="5537200" cy="317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55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Funções para Coordenadas de Textura</a:t>
            </a:r>
            <a:endParaRPr/>
          </a:p>
        </p:txBody>
      </p:sp>
      <p:sp>
        <p:nvSpPr>
          <p:cNvPr id="561" name="Google Shape;561;p55"/>
          <p:cNvSpPr txBox="1"/>
          <p:nvPr>
            <p:ph idx="1" type="body"/>
          </p:nvPr>
        </p:nvSpPr>
        <p:spPr>
          <a:xfrm>
            <a:off x="246580" y="838986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Superfícies Complexas: Use projeções diferentes para cada parte</a:t>
            </a:r>
            <a:endParaRPr/>
          </a:p>
        </p:txBody>
      </p:sp>
      <p:sp>
        <p:nvSpPr>
          <p:cNvPr id="562" name="Google Shape;562;p55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63" name="Google Shape;563;p55"/>
          <p:cNvSpPr/>
          <p:nvPr/>
        </p:nvSpPr>
        <p:spPr>
          <a:xfrm>
            <a:off x="285900" y="4618208"/>
            <a:ext cx="85722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Rosalee Wolfe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http://www.siggraph.org/education/materials/HyperGraph/mapping/r_wolfe/r_wolfe_mapping_1.htm </a:t>
            </a:r>
            <a:endParaRPr/>
          </a:p>
        </p:txBody>
      </p:sp>
      <p:pic>
        <p:nvPicPr>
          <p:cNvPr descr="page99image7216656" id="564" name="Google Shape;564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34032" y="1359540"/>
            <a:ext cx="5728512" cy="32586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6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Criar boas coordenadas de superfície é dificil</a:t>
            </a:r>
            <a:endParaRPr/>
          </a:p>
        </p:txBody>
      </p:sp>
      <p:sp>
        <p:nvSpPr>
          <p:cNvPr id="570" name="Google Shape;570;p56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Finding cuts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Texture atlases 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</p:txBody>
      </p:sp>
      <p:sp>
        <p:nvSpPr>
          <p:cNvPr id="571" name="Google Shape;571;p56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page100image7212704" id="572" name="Google Shape;572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37688" y="1153292"/>
            <a:ext cx="1651000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00image7215200" id="573" name="Google Shape;573;p5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93565" y="1153292"/>
            <a:ext cx="2010508" cy="18669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00image7221856" id="574" name="Google Shape;574;p5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51886" y="838985"/>
            <a:ext cx="1928983" cy="218375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age100image7212288" id="575" name="Google Shape;575;p5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85439" y="3419315"/>
            <a:ext cx="7026761" cy="1516705"/>
          </a:xfrm>
          <a:prstGeom prst="rect">
            <a:avLst/>
          </a:prstGeom>
          <a:noFill/>
          <a:ln>
            <a:noFill/>
          </a:ln>
        </p:spPr>
      </p:pic>
      <p:sp>
        <p:nvSpPr>
          <p:cNvPr id="576" name="Google Shape;576;p56"/>
          <p:cNvSpPr/>
          <p:nvPr/>
        </p:nvSpPr>
        <p:spPr>
          <a:xfrm>
            <a:off x="1075764" y="5138857"/>
            <a:ext cx="73152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Levy et al: Least Squares Conformal Maps</a:t>
            </a:r>
            <a:br>
              <a:rPr b="1"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1"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Automatic Texture Atlas Generation, SIGGRAPH, 2002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Interpolação pelos Triângulos</a:t>
            </a:r>
            <a:endParaRPr/>
          </a:p>
        </p:txBody>
      </p:sp>
      <p:sp>
        <p:nvSpPr>
          <p:cNvPr id="94" name="Google Shape;94;p12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/>
              <a:t>Por que queremos interpolar?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Definir valores pelos vértices e obter valores que variam suavemente pela superfície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/>
              <a:t>O que queremos interpolar?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Coordenadas de textura, cores, vetores normais, ...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b="1" lang="en-BR"/>
              <a:t>Como podemos fazer a interpolação?</a:t>
            </a:r>
            <a:endParaRPr/>
          </a:p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95" name="Google Shape;95;p12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7"/>
          <p:cNvSpPr txBox="1"/>
          <p:nvPr>
            <p:ph idx="12" type="sldNum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82" name="Google Shape;582;p57"/>
          <p:cNvSpPr txBox="1"/>
          <p:nvPr>
            <p:ph idx="1" type="body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83" name="Google Shape;583;p57"/>
          <p:cNvSpPr txBox="1"/>
          <p:nvPr>
            <p:ph idx="2" type="body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Luciano Soares</a:t>
            </a:r>
            <a:endParaRPr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&lt;lpsoares@insper.edu.br&gt;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Fabio Orfali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/>
              <a:t>&lt;fabioo1@insper.edu.br&gt;</a:t>
            </a:r>
            <a:endParaRPr sz="2333"/>
          </a:p>
          <a:p>
            <a:pPr indent="0" lvl="0" marL="0" rtl="0" algn="ctr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t/>
            </a: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/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2000">
                <a:solidFill>
                  <a:schemeClr val="dk1"/>
                </a:solidFill>
              </a:rPr>
              <a:t>C</a:t>
            </a:r>
            <a:r>
              <a:rPr lang="en-BR" sz="2000">
                <a:solidFill>
                  <a:schemeClr val="dk1"/>
                </a:solidFill>
              </a:rPr>
              <a:t>oordenadas Baricêntricas</a:t>
            </a:r>
            <a:endParaRPr/>
          </a:p>
        </p:txBody>
      </p:sp>
      <p:sp>
        <p:nvSpPr>
          <p:cNvPr id="102" name="Google Shape;102;p13"/>
          <p:cNvSpPr txBox="1"/>
          <p:nvPr>
            <p:ph idx="1" type="body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</a:t>
            </a:r>
            <a:r>
              <a:rPr lang="en-BR"/>
              <a:t>sando coordenadas baricêntricas para interpolar dados (</a:t>
            </a:r>
            <a:r>
              <a:rPr lang="en-BR"/>
              <a:t>vertex data</a:t>
            </a:r>
            <a:r>
              <a:rPr lang="en-BR"/>
              <a:t>) de vértices ou atributos de vértices (</a:t>
            </a:r>
            <a:r>
              <a:rPr lang="en-BR"/>
              <a:t>vertex attributes</a:t>
            </a:r>
            <a:r>
              <a:rPr lang="en-BR"/>
              <a:t>).</a:t>
            </a:r>
            <a:endParaRPr/>
          </a:p>
        </p:txBody>
      </p:sp>
      <p:sp>
        <p:nvSpPr>
          <p:cNvPr id="103" name="Google Shape;103;p13"/>
          <p:cNvSpPr txBox="1"/>
          <p:nvPr>
            <p:ph idx="12" type="sldNum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660" y="1810211"/>
            <a:ext cx="4734688" cy="32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Definição de Baricentro</a:t>
            </a:r>
            <a:endParaRPr/>
          </a:p>
        </p:txBody>
      </p:sp>
      <p:sp>
        <p:nvSpPr>
          <p:cNvPr id="110" name="Google Shape;110;p14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BR" sz="2400"/>
              <a:t>O baricentro é determinado pelo encontro das medianas de um triângulo.</a:t>
            </a:r>
            <a:endParaRPr/>
          </a:p>
        </p:txBody>
      </p:sp>
      <p:sp>
        <p:nvSpPr>
          <p:cNvPr id="111" name="Google Shape;111;p14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descr="Baricentro" id="112" name="Google Shape;11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11300" y="1686024"/>
            <a:ext cx="6604000" cy="3342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1511300" y="5293506"/>
            <a:ext cx="67691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https://mundoeducacao.uol.com.br/matematica/baricentro-triangulo.htm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19" name="Google Shape;119;p15"/>
          <p:cNvSpPr txBox="1"/>
          <p:nvPr>
            <p:ph idx="1" type="body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sistema de coordenadas para triângulos</a:t>
            </a:r>
            <a:endParaRPr/>
          </a:p>
        </p:txBody>
      </p:sp>
      <p:sp>
        <p:nvSpPr>
          <p:cNvPr id="120" name="Google Shape;120;p15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0654" y="1392477"/>
            <a:ext cx="6582691" cy="377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05484" y="838985"/>
            <a:ext cx="1155187" cy="45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/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28" name="Google Shape;128;p16"/>
          <p:cNvSpPr txBox="1"/>
          <p:nvPr>
            <p:ph idx="12" type="sldNum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06631" y="1353044"/>
            <a:ext cx="7390616" cy="416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